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257" r:id="rId4"/>
    <p:sldId id="258" r:id="rId5"/>
    <p:sldId id="260" r:id="rId6"/>
    <p:sldId id="267" r:id="rId7"/>
    <p:sldId id="265" r:id="rId8"/>
    <p:sldId id="271" r:id="rId9"/>
    <p:sldId id="269" r:id="rId10"/>
    <p:sldId id="270" r:id="rId11"/>
    <p:sldId id="266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B54B-9CDE-D945-A1A4-4501464F691F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4C62-A35A-F84D-8A30-519A70AE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and validate the provided mock email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Loaded the input email JSON into the dictionary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functions to extract email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temperature in the function input for best word confidence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basic data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try and exception to raise errors and validated if the classification is present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4C62-A35A-F84D-8A30-519A70AE2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57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48AC-2C73-73AE-3A03-D1587E5B5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8DE0E-0AB9-3F77-65D1-51C0FE655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F1BFF-8D19-7D94-A843-7B314503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579A8-1A96-C09E-48CB-1F2914BE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443D5-8A35-9928-62B2-604F35CB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5D86-CCD5-EB66-6549-8A63F667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EAE10-D4FE-AB66-BFA3-0E432D767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D0B7-F684-9516-182C-B63EBC9D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BF01-0133-3C3B-1452-DC2EB939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F8BBB-4D80-5CB8-FB67-352F1AF4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5EE84-F436-180A-BB9D-44D53D97F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A7DE6-7D31-794B-3D44-329528385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F7F-41F9-1DFF-5BD7-10FFC0C1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9E8E-BF19-CBFD-B3AA-54AF5E20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8EA1-DA49-345A-2A17-583B3646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1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2FEA-CDF4-1D18-47EF-B6CFB75C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7D4CC-D175-8101-C874-E4DF74C38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B82B-0414-C3B9-9CB0-21585A06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F49D0-D5BE-92F4-8399-E3E08A75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A0F-D245-C71E-524F-ECD639B8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D82C-6C3A-1731-E088-4874428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8A9A-29E6-5BC7-D7C0-F765BAF3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CF8F-F105-5638-1A5D-28790821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DC02-733E-7831-0ACF-5A94A2CC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9FDC-1931-3034-3385-91B0B511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9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236B-2021-3BBD-57EF-A47BB50D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0FC4-E25E-765E-582D-B9C256C7B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FB8F2-F413-7802-511C-B5E047582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8AB8-6EDD-C771-E74F-AC376DC8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D9C1C-3FB8-2FE6-9FCD-9F19338E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26EF1-24E3-AD21-844A-48968A45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7762-FF25-3222-EC1C-6602273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97E69-0B2F-7FA2-1483-D13ABFF4D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16559-1432-4BD9-98B2-3A85DEAB1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F8479-487B-1064-C257-8B8466E89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8E879-CB22-E659-0B13-FC67D47A7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7EF41-DDFA-75A0-EE88-5C8EBA8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484E1-7811-1745-F462-F481E60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03479-426E-8030-7D1A-6844200C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1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560E-77F7-232C-67AF-56A49CA7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BE1A4-F4E6-358B-8A6F-138E60F8D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84F62-969B-A336-7D51-7D5B3556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571AC-8C75-5EA5-5BA9-E10F392B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0D182-A44D-692D-4A4A-DED77B23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458A4-6655-5D70-1430-1E1FCA75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228D-D03C-091E-06C7-C832B18E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6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FCE4-36F9-C504-806F-575990D3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AF12-36EB-6E29-B311-5CE7DCCE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614A9-BD3F-626E-3180-CA01B5192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0CAA1-27F6-610B-6AA2-093BE138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7668-4C7D-776C-C571-A82B5D59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340BD-1BBE-C820-A6DC-223572D1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4611-3641-DE7B-017E-D6803DF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9A56F-C722-E45B-FF72-22B078CC7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17E2D-2A23-1C78-A3DE-BA809A1F6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8D565-26D8-4E11-6BCB-0EDDEB57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CB438-FA3B-4CA9-EBE4-CCC7B38D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4398A-AB83-2B26-1FF9-A4BE21CA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F54A0-941E-732E-909A-09E67C45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4BA11-EC6A-8A79-BE8F-04F7919B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9B3B-1AEA-34D5-B10C-9BCDD744B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1B14-DE31-1738-C384-F3E83198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4C62-05A0-0C1A-C36F-9B0E81ABD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A3EC-8910-33FB-C851-A5FAF091A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CADRE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1E3C0-37E7-6356-4434-A546D3E49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AI Engineer Role</a:t>
            </a:r>
            <a:br>
              <a:rPr lang="en-US" dirty="0"/>
            </a:br>
            <a:r>
              <a:rPr lang="en-US" dirty="0"/>
              <a:t>Ezer Patlan</a:t>
            </a:r>
          </a:p>
        </p:txBody>
      </p:sp>
    </p:spTree>
    <p:extLst>
      <p:ext uri="{BB962C8B-B14F-4D97-AF65-F5344CB8AC3E}">
        <p14:creationId xmlns:p14="http://schemas.microsoft.com/office/powerpoint/2010/main" val="295071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ird and chain&#10;&#10;AI-generated content may be incorrect.">
            <a:extLst>
              <a:ext uri="{FF2B5EF4-FFF2-40B4-BE49-F238E27FC236}">
                <a16:creationId xmlns:a16="http://schemas.microsoft.com/office/drawing/2014/main" id="{747B0F03-9B30-4B32-60B9-96CC66DA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08" y="447506"/>
            <a:ext cx="1728364" cy="1624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9D02C-C7A8-864B-6A18-51792C1D5187}"/>
              </a:ext>
            </a:extLst>
          </p:cNvPr>
          <p:cNvSpPr txBox="1"/>
          <p:nvPr/>
        </p:nvSpPr>
        <p:spPr>
          <a:xfrm>
            <a:off x="367542" y="216674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 Decision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4AAFE-0752-F722-9795-A6896D21AF70}"/>
              </a:ext>
            </a:extLst>
          </p:cNvPr>
          <p:cNvSpPr txBox="1"/>
          <p:nvPr/>
        </p:nvSpPr>
        <p:spPr>
          <a:xfrm>
            <a:off x="753762" y="1779687"/>
            <a:ext cx="3212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OpenAI GPT 4o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Accuracy, zero-shot reasoning, reliability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State-of-the-art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Few-shot and zero-shot mastery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APIs and Support</a:t>
            </a:r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Closed-source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CD93-FE2C-8E77-8AC9-CD3FD7075A54}"/>
              </a:ext>
            </a:extLst>
          </p:cNvPr>
          <p:cNvSpPr txBox="1"/>
          <p:nvPr/>
        </p:nvSpPr>
        <p:spPr>
          <a:xfrm>
            <a:off x="4650260" y="1792044"/>
            <a:ext cx="34557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LangChain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Orchestrating LLMs and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plug LLMs together with memory, tools, and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OpenAI, Hugging Face, Llama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abstraction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curve for simple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754E6-F107-FBC8-5B8E-C504B13EB487}"/>
              </a:ext>
            </a:extLst>
          </p:cNvPr>
          <p:cNvSpPr txBox="1"/>
          <p:nvPr/>
        </p:nvSpPr>
        <p:spPr>
          <a:xfrm>
            <a:off x="8225485" y="1792044"/>
            <a:ext cx="35875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LLaMA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fine-tuning, offline use, open-source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open-source (</a:t>
            </a:r>
            <a:r>
              <a:rPr lang="en-US" dirty="0" err="1"/>
              <a:t>LLaMA</a:t>
            </a:r>
            <a:r>
              <a:rPr lang="en-US" dirty="0"/>
              <a:t> 2 /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Fine-tuned for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run locally with tools like </a:t>
            </a:r>
            <a:r>
              <a:rPr lang="en-US" dirty="0" err="1"/>
              <a:t>Ollama</a:t>
            </a:r>
            <a:r>
              <a:rPr lang="en-US" dirty="0"/>
              <a:t> or </a:t>
            </a:r>
            <a:r>
              <a:rPr lang="en-US" dirty="0" err="1"/>
              <a:t>HuggingFace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and hosting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lower performance than GPT-4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C2B2D-DF5B-6BAC-C8D8-0947B8099DA5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8" name="Picture 7" descr="A white logo on a green background&#10;&#10;AI-generated content may be incorrect.">
            <a:extLst>
              <a:ext uri="{FF2B5EF4-FFF2-40B4-BE49-F238E27FC236}">
                <a16:creationId xmlns:a16="http://schemas.microsoft.com/office/drawing/2014/main" id="{9A09E0DE-9D8E-323C-59CF-5FEB3094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43" y="678339"/>
            <a:ext cx="1068901" cy="1068901"/>
          </a:xfrm>
          <a:prstGeom prst="rect">
            <a:avLst/>
          </a:prstGeom>
        </p:spPr>
      </p:pic>
      <p:pic>
        <p:nvPicPr>
          <p:cNvPr id="12" name="Picture 11" descr="A blue llama head with its eyes closed&#10;&#10;AI-generated content may be incorrect.">
            <a:extLst>
              <a:ext uri="{FF2B5EF4-FFF2-40B4-BE49-F238E27FC236}">
                <a16:creationId xmlns:a16="http://schemas.microsoft.com/office/drawing/2014/main" id="{0B44E7BC-E286-BF93-4453-7762443D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7" y="541640"/>
            <a:ext cx="1250403" cy="12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9B630-C87C-4AF0-7F8E-6D6F757724BC}"/>
              </a:ext>
            </a:extLst>
          </p:cNvPr>
          <p:cNvSpPr txBox="1"/>
          <p:nvPr/>
        </p:nvSpPr>
        <p:spPr>
          <a:xfrm>
            <a:off x="1032030" y="1324558"/>
            <a:ext cx="251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 encountered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54A57-CEF2-5CE8-70E9-D5BCF42B088E}"/>
              </a:ext>
            </a:extLst>
          </p:cNvPr>
          <p:cNvSpPr txBox="1"/>
          <p:nvPr/>
        </p:nvSpPr>
        <p:spPr>
          <a:xfrm>
            <a:off x="1032030" y="1998919"/>
            <a:ext cx="985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email ID is missing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prompt email response gives a random name to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occurs due to failure to send the email, and outputs the status as success instead of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E7552-AEA4-EB93-D264-D56DE2AEDC67}"/>
              </a:ext>
            </a:extLst>
          </p:cNvPr>
          <p:cNvSpPr txBox="1"/>
          <p:nvPr/>
        </p:nvSpPr>
        <p:spPr>
          <a:xfrm>
            <a:off x="1063256" y="3289420"/>
            <a:ext cx="22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Improvements made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2951F-649B-18AF-9595-32AB15CC6ABC}"/>
              </a:ext>
            </a:extLst>
          </p:cNvPr>
          <p:cNvSpPr txBox="1"/>
          <p:nvPr/>
        </p:nvSpPr>
        <p:spPr>
          <a:xfrm>
            <a:off x="1063256" y="3935751"/>
            <a:ext cx="9823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function that generates unique values and assigns them to the email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Rephrased the prompt to allow an accurate and concise response to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 try and exception in the function, which allows an accurate response to the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DD2E3-D0CC-7C65-29B3-E246B6694431}"/>
              </a:ext>
            </a:extLst>
          </p:cNvPr>
          <p:cNvSpPr txBox="1"/>
          <p:nvPr/>
        </p:nvSpPr>
        <p:spPr>
          <a:xfrm>
            <a:off x="367542" y="216674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279C2-B556-6B60-3869-9D25E33BECB3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57931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52A2C-EE38-71FB-DB04-A4BA890015D5}"/>
              </a:ext>
            </a:extLst>
          </p:cNvPr>
          <p:cNvSpPr txBox="1"/>
          <p:nvPr/>
        </p:nvSpPr>
        <p:spPr>
          <a:xfrm>
            <a:off x="1063256" y="4310376"/>
            <a:ext cx="273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consideration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95676-9125-11B0-F418-E921A005BA22}"/>
              </a:ext>
            </a:extLst>
          </p:cNvPr>
          <p:cNvSpPr txBox="1"/>
          <p:nvPr/>
        </p:nvSpPr>
        <p:spPr>
          <a:xfrm>
            <a:off x="1063255" y="4956707"/>
            <a:ext cx="793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Deployed </a:t>
            </a:r>
            <a:r>
              <a:rPr lang="en-US" dirty="0" err="1"/>
              <a:t>Streamlit</a:t>
            </a:r>
            <a:r>
              <a:rPr lang="en-US" dirty="0"/>
              <a:t>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Deployed the repository using </a:t>
            </a:r>
            <a:r>
              <a:rPr lang="en-US" dirty="0" err="1"/>
              <a:t>Vercel</a:t>
            </a:r>
            <a:r>
              <a:rPr lang="en-US" dirty="0"/>
              <a:t>, since it is a secure production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04B08-49A5-13EC-80B1-3CD5DEEBE846}"/>
              </a:ext>
            </a:extLst>
          </p:cNvPr>
          <p:cNvSpPr txBox="1"/>
          <p:nvPr/>
        </p:nvSpPr>
        <p:spPr>
          <a:xfrm>
            <a:off x="1063255" y="1632719"/>
            <a:ext cx="2599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improvements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6192A-C705-14C4-BA5C-043C4DAB1226}"/>
              </a:ext>
            </a:extLst>
          </p:cNvPr>
          <p:cNvSpPr txBox="1"/>
          <p:nvPr/>
        </p:nvSpPr>
        <p:spPr>
          <a:xfrm>
            <a:off x="1063255" y="2279050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color scheme that allows the user to easily identify </a:t>
            </a:r>
            <a:br>
              <a:rPr lang="en-US" dirty="0"/>
            </a:br>
            <a:r>
              <a:rPr lang="en-US" dirty="0"/>
              <a:t>e.g., INFO (white), WARNING (yellow), ERROR (red), CRITICAL (bold 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different models and compared the email automation response output and determine the most accurate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detailed analytical analysis in the dashboard for more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4FA8E-EB2F-4462-17E8-8A5EE3405590}"/>
              </a:ext>
            </a:extLst>
          </p:cNvPr>
          <p:cNvSpPr txBox="1"/>
          <p:nvPr/>
        </p:nvSpPr>
        <p:spPr>
          <a:xfrm>
            <a:off x="367542" y="216674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A5F77-6952-6D54-37DB-D5FF120497A9}"/>
              </a:ext>
            </a:extLst>
          </p:cNvPr>
          <p:cNvSpPr txBox="1"/>
          <p:nvPr/>
        </p:nvSpPr>
        <p:spPr>
          <a:xfrm>
            <a:off x="11763632" y="64625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7484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2169-BB2F-0872-24C1-D3EDA7F4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7F19-F1EF-E2DE-1FFB-8A2B3808A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Cadre AI?</a:t>
            </a:r>
          </a:p>
          <a:p>
            <a:r>
              <a:rPr lang="en-US" dirty="0"/>
              <a:t>Build an Email Automation System using LLMs</a:t>
            </a:r>
          </a:p>
          <a:p>
            <a:r>
              <a:rPr lang="en-US" dirty="0"/>
              <a:t>Few-shot versus Zero-shot prompting</a:t>
            </a:r>
          </a:p>
          <a:p>
            <a:r>
              <a:rPr lang="en-US" dirty="0"/>
              <a:t>Initial Prompting examples</a:t>
            </a:r>
          </a:p>
          <a:p>
            <a:r>
              <a:rPr lang="en-US" dirty="0"/>
              <a:t>Design Decision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CE5741FD-B880-24E7-14F8-F1F76061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97" y="681037"/>
            <a:ext cx="3213100" cy="622300"/>
          </a:xfrm>
          <a:prstGeom prst="rect">
            <a:avLst/>
          </a:prstGeom>
        </p:spPr>
      </p:pic>
      <p:pic>
        <p:nvPicPr>
          <p:cNvPr id="5" name="Picture 4" descr="A white logo on a green background&#10;&#10;AI-generated content may be incorrect.">
            <a:extLst>
              <a:ext uri="{FF2B5EF4-FFF2-40B4-BE49-F238E27FC236}">
                <a16:creationId xmlns:a16="http://schemas.microsoft.com/office/drawing/2014/main" id="{03939CD6-A0E6-56DE-22E3-A0305BED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447" y="4929064"/>
            <a:ext cx="1068901" cy="10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1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BC7AA-FAB5-1156-632A-5634B66262B0}"/>
              </a:ext>
            </a:extLst>
          </p:cNvPr>
          <p:cNvSpPr txBox="1"/>
          <p:nvPr/>
        </p:nvSpPr>
        <p:spPr>
          <a:xfrm>
            <a:off x="1248032" y="856352"/>
            <a:ext cx="243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Who is Cadre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0D9D9-22F1-AD57-F8D9-BCB4BFDCC241}"/>
              </a:ext>
            </a:extLst>
          </p:cNvPr>
          <p:cNvSpPr txBox="1"/>
          <p:nvPr/>
        </p:nvSpPr>
        <p:spPr>
          <a:xfrm>
            <a:off x="491110" y="3038847"/>
            <a:ext cx="4300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Company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Cadre AI is a fintech company democratizing access to commercial real estate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in 2014, headquartered in New York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individuals and institutions direct access to vetted real estate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Cadre AI integrates AI to drive growth, efficiency, and competitive advantage.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2675-002A-1ABA-93BC-882E8B4B3491}"/>
              </a:ext>
            </a:extLst>
          </p:cNvPr>
          <p:cNvSpPr txBox="1"/>
          <p:nvPr/>
        </p:nvSpPr>
        <p:spPr>
          <a:xfrm>
            <a:off x="4791262" y="3043887"/>
            <a:ext cx="43001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Founder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Ryan Williams </a:t>
            </a:r>
            <a:r>
              <a:rPr lang="en-US" dirty="0"/>
              <a:t>-&gt; Former Blackstone analyst, Harvard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Co-founders: Jared Kushner, Joshue Kushner, and Ben Shapiro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Advocates for financial inclusion and diversity in fintech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Manager: Travis Austin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43F93-8FE2-5388-3C34-A72A2F2AA96E}"/>
              </a:ext>
            </a:extLst>
          </p:cNvPr>
          <p:cNvSpPr txBox="1"/>
          <p:nvPr/>
        </p:nvSpPr>
        <p:spPr>
          <a:xfrm>
            <a:off x="8771382" y="3177347"/>
            <a:ext cx="34206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Andreessen Horowitz (a16z)</a:t>
            </a:r>
            <a:br>
              <a:rPr lang="en-US" dirty="0"/>
            </a:br>
            <a:r>
              <a:rPr lang="en-US" dirty="0"/>
              <a:t>- Led Series C round</a:t>
            </a:r>
            <a:br>
              <a:rPr lang="en-US" dirty="0"/>
            </a:br>
            <a:r>
              <a:rPr lang="en-US" dirty="0"/>
              <a:t>Founders Fund, </a:t>
            </a:r>
            <a:r>
              <a:rPr lang="en-US" dirty="0" err="1"/>
              <a:t>Khosia</a:t>
            </a:r>
            <a:r>
              <a:rPr lang="en-US" dirty="0"/>
              <a:t> Ventures, Goldman Sachs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Nonprofits: Ford Foundation, MacArthur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DisruptAD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Abu Dhabi-based global investor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DCD45-BF5A-B6D3-1CDA-A8F6E8EFD850}"/>
              </a:ext>
            </a:extLst>
          </p:cNvPr>
          <p:cNvSpPr txBox="1"/>
          <p:nvPr/>
        </p:nvSpPr>
        <p:spPr>
          <a:xfrm>
            <a:off x="168971" y="6424429"/>
            <a:ext cx="494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 Fact</a:t>
            </a:r>
            <a:r>
              <a:rPr lang="en-US" dirty="0"/>
              <a:t>: Cadre AI has raised $130M+ in funding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1D9E3767-6AD7-2DE5-E757-C938A2D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10" y="1860340"/>
            <a:ext cx="3213100" cy="622300"/>
          </a:xfrm>
          <a:prstGeom prst="rect">
            <a:avLst/>
          </a:prstGeom>
        </p:spPr>
      </p:pic>
      <p:pic>
        <p:nvPicPr>
          <p:cNvPr id="10" name="Picture 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3ADAFCF-2CCC-5DA7-626E-CC103FBC0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99" y="525629"/>
            <a:ext cx="2213201" cy="2213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C4A31-ACB8-4CD0-1A3B-0876F8A3EF4E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" name="Picture 8" descr="A logo with text on it&#10;&#10;AI-generated content may be incorrect.">
            <a:extLst>
              <a:ext uri="{FF2B5EF4-FFF2-40B4-BE49-F238E27FC236}">
                <a16:creationId xmlns:a16="http://schemas.microsoft.com/office/drawing/2014/main" id="{C05D7CFD-8B0D-C6F5-40E6-32C6DF46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815"/>
          <a:stretch>
            <a:fillRect/>
          </a:stretch>
        </p:blipFill>
        <p:spPr>
          <a:xfrm>
            <a:off x="5204427" y="5932076"/>
            <a:ext cx="4118100" cy="7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2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FCBE35-1E83-DF95-1BAB-B27D5923BA5A}"/>
              </a:ext>
            </a:extLst>
          </p:cNvPr>
          <p:cNvSpPr txBox="1"/>
          <p:nvPr/>
        </p:nvSpPr>
        <p:spPr>
          <a:xfrm>
            <a:off x="6264876" y="1700425"/>
            <a:ext cx="5574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LLMs into Python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and refine prompts for reliable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error handling and reliability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automated response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E4F23-4421-2724-C0CE-DF49E9C7A192}"/>
              </a:ext>
            </a:extLst>
          </p:cNvPr>
          <p:cNvSpPr txBox="1"/>
          <p:nvPr/>
        </p:nvSpPr>
        <p:spPr>
          <a:xfrm>
            <a:off x="6264876" y="4132639"/>
            <a:ext cx="5306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Zero-shot and Few-shot prompt for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errors and log each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 sending emails and creating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</a:t>
            </a:r>
            <a:r>
              <a:rPr lang="en-US" dirty="0" err="1"/>
              <a:t>Streamlit</a:t>
            </a:r>
            <a:r>
              <a:rPr lang="en-US" dirty="0"/>
              <a:t>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7BFDA-D638-5472-2812-5BB5F9E29568}"/>
              </a:ext>
            </a:extLst>
          </p:cNvPr>
          <p:cNvSpPr txBox="1"/>
          <p:nvPr/>
        </p:nvSpPr>
        <p:spPr>
          <a:xfrm>
            <a:off x="2940908" y="604110"/>
            <a:ext cx="628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 Email Automation System using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3AA7-CCFA-2AD4-7962-654D57C5081B}"/>
              </a:ext>
            </a:extLst>
          </p:cNvPr>
          <p:cNvSpPr txBox="1"/>
          <p:nvPr/>
        </p:nvSpPr>
        <p:spPr>
          <a:xfrm>
            <a:off x="2285275" y="230847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26C64-4E5E-7F2E-4AA2-0F2C662BC62C}"/>
              </a:ext>
            </a:extLst>
          </p:cNvPr>
          <p:cNvSpPr txBox="1"/>
          <p:nvPr/>
        </p:nvSpPr>
        <p:spPr>
          <a:xfrm>
            <a:off x="1317002" y="4342332"/>
            <a:ext cx="324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Classification &amp;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C8504-3035-6C90-1723-59E71B2B10F8}"/>
              </a:ext>
            </a:extLst>
          </p:cNvPr>
          <p:cNvSpPr txBox="1"/>
          <p:nvPr/>
        </p:nvSpPr>
        <p:spPr>
          <a:xfrm>
            <a:off x="1492589" y="6377457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Workflow</a:t>
            </a:r>
          </a:p>
        </p:txBody>
      </p:sp>
      <p:pic>
        <p:nvPicPr>
          <p:cNvPr id="9" name="Picture 8" descr="A black and white circle with a letter in it&#10;&#10;AI-generated content may be incorrect.">
            <a:extLst>
              <a:ext uri="{FF2B5EF4-FFF2-40B4-BE49-F238E27FC236}">
                <a16:creationId xmlns:a16="http://schemas.microsoft.com/office/drawing/2014/main" id="{93346D20-C62D-5D26-C47B-58F6B229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30" y="973706"/>
            <a:ext cx="1289810" cy="1289810"/>
          </a:xfrm>
          <a:prstGeom prst="rect">
            <a:avLst/>
          </a:prstGeom>
        </p:spPr>
      </p:pic>
      <p:pic>
        <p:nvPicPr>
          <p:cNvPr id="11" name="Picture 10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194DBAA1-2104-2A6D-24AB-7B626CB8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62" y="2730117"/>
            <a:ext cx="1489919" cy="1489919"/>
          </a:xfrm>
          <a:prstGeom prst="rect">
            <a:avLst/>
          </a:prstGeom>
        </p:spPr>
      </p:pic>
      <p:pic>
        <p:nvPicPr>
          <p:cNvPr id="13" name="Picture 12" descr="A black and white circular icon with arrows and gears&#10;&#10;AI-generated content may be incorrect.">
            <a:extLst>
              <a:ext uri="{FF2B5EF4-FFF2-40B4-BE49-F238E27FC236}">
                <a16:creationId xmlns:a16="http://schemas.microsoft.com/office/drawing/2014/main" id="{347109AE-D6E3-3C35-9052-8BEF93E7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68" y="4718957"/>
            <a:ext cx="1534933" cy="1534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860BBA-45A6-EF90-40B5-DCCADD63C29B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469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0CCEE-ACB6-B933-D67E-37C6A8857EEB}"/>
              </a:ext>
            </a:extLst>
          </p:cNvPr>
          <p:cNvSpPr txBox="1"/>
          <p:nvPr/>
        </p:nvSpPr>
        <p:spPr>
          <a:xfrm>
            <a:off x="1431946" y="1960856"/>
            <a:ext cx="96553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 1: Email Data Processing – Email Process Class</a:t>
            </a:r>
          </a:p>
          <a:p>
            <a:endParaRPr lang="en-US" sz="2400" dirty="0"/>
          </a:p>
          <a:p>
            <a:r>
              <a:rPr lang="en-US" sz="2400" dirty="0"/>
              <a:t>Part 2: LLM Integration – Email Automation Service &amp; Process Functions </a:t>
            </a:r>
          </a:p>
          <a:p>
            <a:endParaRPr lang="en-US" sz="2400" dirty="0"/>
          </a:p>
          <a:p>
            <a:r>
              <a:rPr lang="en-US" sz="2400" dirty="0"/>
              <a:t>Part 3: Prompt Integration – Handle Functions</a:t>
            </a:r>
          </a:p>
          <a:p>
            <a:endParaRPr lang="en-US" sz="2400" dirty="0"/>
          </a:p>
          <a:p>
            <a:r>
              <a:rPr lang="en-US" sz="2400" dirty="0"/>
              <a:t>Part 4: Response Automation – Call APIs &amp; Prompting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A9A96-97F9-066A-E0C4-7B3B107FC2ED}"/>
              </a:ext>
            </a:extLst>
          </p:cNvPr>
          <p:cNvSpPr txBox="1"/>
          <p:nvPr/>
        </p:nvSpPr>
        <p:spPr>
          <a:xfrm>
            <a:off x="2656703" y="616467"/>
            <a:ext cx="628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 Email Automation System using LLMs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FB081-B59B-BCBF-125B-034184D22FE4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962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F84D37-4176-ED6E-5AF3-154C8027626E}"/>
              </a:ext>
            </a:extLst>
          </p:cNvPr>
          <p:cNvSpPr txBox="1"/>
          <p:nvPr/>
        </p:nvSpPr>
        <p:spPr>
          <a:xfrm>
            <a:off x="3176262" y="650597"/>
            <a:ext cx="512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Few-shot versus Zero-shot prompting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6607AC-5158-97E1-2C59-591D4BA55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184571"/>
              </p:ext>
            </p:extLst>
          </p:nvPr>
        </p:nvGraphicFramePr>
        <p:xfrm>
          <a:off x="1859629" y="2047240"/>
          <a:ext cx="8127999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5167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32269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774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Zero-Shot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Few-Shot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 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a few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7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short-term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0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Clear, well-defined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Ambiguous or nuanced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8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to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with good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0773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E50910-6B89-960D-D271-0DD075E5510B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13619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EFC5E-C700-4EE2-FDA3-A65C0C68396C}"/>
              </a:ext>
            </a:extLst>
          </p:cNvPr>
          <p:cNvSpPr txBox="1"/>
          <p:nvPr/>
        </p:nvSpPr>
        <p:spPr>
          <a:xfrm>
            <a:off x="934010" y="1027192"/>
            <a:ext cx="757203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You are a professional customer service assistant. Based on the classification of the email, generate a short and polite response.</a:t>
            </a:r>
          </a:p>
          <a:p>
            <a:br>
              <a:rPr lang="en-US" dirty="0"/>
            </a:br>
            <a:r>
              <a:rPr lang="en-US" dirty="0"/>
              <a:t>Classification: {classification}</a:t>
            </a:r>
          </a:p>
          <a:p>
            <a:br>
              <a:rPr lang="en-US" dirty="0"/>
            </a:br>
            <a:r>
              <a:rPr lang="en-US" dirty="0"/>
              <a:t>Email content:</a:t>
            </a:r>
          </a:p>
          <a:p>
            <a:r>
              <a:rPr lang="en-US" dirty="0"/>
              <a:t>Subject: {</a:t>
            </a:r>
            <a:r>
              <a:rPr lang="en-US" dirty="0" err="1"/>
              <a:t>email.get</a:t>
            </a:r>
            <a:r>
              <a:rPr lang="en-US" dirty="0"/>
              <a:t>('subject')}</a:t>
            </a:r>
          </a:p>
          <a:p>
            <a:r>
              <a:rPr lang="en-US" dirty="0"/>
              <a:t>Body: {</a:t>
            </a:r>
            <a:r>
              <a:rPr lang="en-US" dirty="0" err="1"/>
              <a:t>email.get</a:t>
            </a:r>
            <a:r>
              <a:rPr lang="en-US" dirty="0"/>
              <a:t>('body')}</a:t>
            </a:r>
          </a:p>
          <a:p>
            <a:br>
              <a:rPr lang="en-US" dirty="0"/>
            </a:br>
            <a:r>
              <a:rPr lang="en-US" dirty="0"/>
              <a:t>Guidelines:</a:t>
            </a:r>
          </a:p>
          <a:p>
            <a:r>
              <a:rPr lang="en-US" dirty="0"/>
              <a:t>- Keep the tone friendly and professional</a:t>
            </a:r>
          </a:p>
          <a:p>
            <a:r>
              <a:rPr lang="en-US" dirty="0"/>
              <a:t>- Address the user's concern based on the classification</a:t>
            </a:r>
          </a:p>
          <a:p>
            <a:r>
              <a:rPr lang="en-US" dirty="0"/>
              <a:t>- Reply directly to the customer (no AI disclaimers)</a:t>
            </a:r>
          </a:p>
          <a:p>
            <a:r>
              <a:rPr lang="en-US" dirty="0"/>
              <a:t>- Keep it under 4 sentences</a:t>
            </a:r>
          </a:p>
          <a:p>
            <a:r>
              <a:rPr lang="en-US" dirty="0"/>
              <a:t>- Do not repeat the original message</a:t>
            </a:r>
          </a:p>
          <a:p>
            <a:br>
              <a:rPr lang="en-US" dirty="0"/>
            </a:br>
            <a:r>
              <a:rPr lang="en-US" dirty="0"/>
              <a:t>Only output the message body as plain 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0886A-6243-0A5F-6050-48AFDCE890A6}"/>
              </a:ext>
            </a:extLst>
          </p:cNvPr>
          <p:cNvSpPr txBox="1"/>
          <p:nvPr/>
        </p:nvSpPr>
        <p:spPr>
          <a:xfrm>
            <a:off x="934010" y="531627"/>
            <a:ext cx="503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Prompts (Zero shot prompting)</a:t>
            </a:r>
          </a:p>
        </p:txBody>
      </p:sp>
      <p:pic>
        <p:nvPicPr>
          <p:cNvPr id="4" name="Picture 3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1D635D7E-F98C-C7ED-0728-0F3E7A27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06" y="1145866"/>
            <a:ext cx="1489919" cy="1489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56571-1293-08D0-3056-98720895FC80}"/>
              </a:ext>
            </a:extLst>
          </p:cNvPr>
          <p:cNvSpPr txBox="1"/>
          <p:nvPr/>
        </p:nvSpPr>
        <p:spPr>
          <a:xfrm>
            <a:off x="9197163" y="3689498"/>
            <a:ext cx="2143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2718-4311-E2AB-4225-0963B3F5F4D9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63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E8AB53-FA81-06DE-4D17-504B233040E0}"/>
              </a:ext>
            </a:extLst>
          </p:cNvPr>
          <p:cNvSpPr txBox="1"/>
          <p:nvPr/>
        </p:nvSpPr>
        <p:spPr>
          <a:xfrm>
            <a:off x="889686" y="1717589"/>
            <a:ext cx="94880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the following emails into one of: complaint, inquiry, feedback, </a:t>
            </a:r>
            <a:r>
              <a:rPr lang="en-US" dirty="0" err="1"/>
              <a:t>support_request</a:t>
            </a:r>
            <a:r>
              <a:rPr lang="en-US" dirty="0"/>
              <a:t>, other.</a:t>
            </a:r>
          </a:p>
          <a:p>
            <a:endParaRPr lang="en-US" dirty="0"/>
          </a:p>
          <a:p>
            <a:r>
              <a:rPr lang="en-US" dirty="0"/>
              <a:t>Example 1:</a:t>
            </a:r>
          </a:p>
          <a:p>
            <a:r>
              <a:rPr lang="en-US" dirty="0"/>
              <a:t>Email: "I need help resetting my password."</a:t>
            </a:r>
          </a:p>
          <a:p>
            <a:r>
              <a:rPr lang="en-US" dirty="0"/>
              <a:t>Classification: </a:t>
            </a:r>
            <a:r>
              <a:rPr lang="en-US" dirty="0" err="1"/>
              <a:t>support_request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 2:</a:t>
            </a:r>
          </a:p>
          <a:p>
            <a:r>
              <a:rPr lang="en-US" dirty="0"/>
              <a:t>Email: "Just wanted to say your service is great!"</a:t>
            </a:r>
          </a:p>
          <a:p>
            <a:r>
              <a:rPr lang="en-US" dirty="0"/>
              <a:t>Classification: feedback</a:t>
            </a:r>
          </a:p>
          <a:p>
            <a:endParaRPr lang="en-US" dirty="0"/>
          </a:p>
          <a:p>
            <a:r>
              <a:rPr lang="en-US" dirty="0"/>
              <a:t>Now classify:</a:t>
            </a:r>
          </a:p>
          <a:p>
            <a:r>
              <a:rPr lang="en-US" dirty="0"/>
              <a:t>Email: "I never received my refund."</a:t>
            </a:r>
          </a:p>
          <a:p>
            <a:r>
              <a:rPr lang="en-US" dirty="0"/>
              <a:t>Classification: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45D10-0C66-76FA-C3AF-B0571F9543AC}"/>
              </a:ext>
            </a:extLst>
          </p:cNvPr>
          <p:cNvSpPr txBox="1"/>
          <p:nvPr/>
        </p:nvSpPr>
        <p:spPr>
          <a:xfrm>
            <a:off x="889686" y="808163"/>
            <a:ext cx="498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Prompts (Few-shot prompting)</a:t>
            </a:r>
          </a:p>
        </p:txBody>
      </p:sp>
      <p:pic>
        <p:nvPicPr>
          <p:cNvPr id="5" name="Picture 4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FF304D56-F17C-0B3A-96CF-ED8AF2BD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41" y="2307756"/>
            <a:ext cx="1489919" cy="1489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0E36B-4179-9BED-73B7-40658AC08F1D}"/>
              </a:ext>
            </a:extLst>
          </p:cNvPr>
          <p:cNvSpPr txBox="1"/>
          <p:nvPr/>
        </p:nvSpPr>
        <p:spPr>
          <a:xfrm>
            <a:off x="7813206" y="4387842"/>
            <a:ext cx="2143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B65B-068A-B839-F755-549AAB6644C3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673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D5B53B-EE84-E11B-86C9-035C04561A0A}"/>
              </a:ext>
            </a:extLst>
          </p:cNvPr>
          <p:cNvSpPr txBox="1"/>
          <p:nvPr/>
        </p:nvSpPr>
        <p:spPr>
          <a:xfrm>
            <a:off x="1010093" y="797442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 Decision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9EB54B-E34C-E52A-9AF5-C1411281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4745"/>
            <a:ext cx="12194579" cy="4913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C3B8F-B843-7C41-E7B6-6E63FE5B34C8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5561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860</Words>
  <Application>Microsoft Macintosh PowerPoint</Application>
  <PresentationFormat>Widescreen</PresentationFormat>
  <Paragraphs>188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CADRE AI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Ezer Patlan</dc:creator>
  <cp:lastModifiedBy>Ezer Patlan</cp:lastModifiedBy>
  <cp:revision>46</cp:revision>
  <dcterms:created xsi:type="dcterms:W3CDTF">2025-05-14T03:36:54Z</dcterms:created>
  <dcterms:modified xsi:type="dcterms:W3CDTF">2025-05-16T02:01:51Z</dcterms:modified>
</cp:coreProperties>
</file>